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78" r:id="rId4"/>
    <p:sldId id="279" r:id="rId5"/>
    <p:sldId id="280" r:id="rId6"/>
    <p:sldId id="277" r:id="rId7"/>
    <p:sldId id="276" r:id="rId8"/>
    <p:sldId id="292" r:id="rId9"/>
    <p:sldId id="290" r:id="rId10"/>
    <p:sldId id="275" r:id="rId11"/>
    <p:sldId id="283" r:id="rId12"/>
    <p:sldId id="281" r:id="rId13"/>
    <p:sldId id="284" r:id="rId14"/>
    <p:sldId id="282" r:id="rId15"/>
    <p:sldId id="286" r:id="rId16"/>
    <p:sldId id="287" r:id="rId17"/>
    <p:sldId id="301" r:id="rId18"/>
    <p:sldId id="299" r:id="rId19"/>
    <p:sldId id="259" r:id="rId20"/>
    <p:sldId id="288" r:id="rId21"/>
    <p:sldId id="289" r:id="rId22"/>
    <p:sldId id="293" r:id="rId23"/>
    <p:sldId id="294" r:id="rId24"/>
    <p:sldId id="298" r:id="rId25"/>
    <p:sldId id="296" r:id="rId26"/>
    <p:sldId id="295" r:id="rId27"/>
    <p:sldId id="297" r:id="rId28"/>
    <p:sldId id="300" r:id="rId29"/>
    <p:sldId id="291" r:id="rId30"/>
    <p:sldId id="258" r:id="rId31"/>
    <p:sldId id="285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  <p:sldId id="27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1" autoAdjust="0"/>
    <p:restoredTop sz="71391" autoAdjust="0"/>
  </p:normalViewPr>
  <p:slideViewPr>
    <p:cSldViewPr snapToGrid="0">
      <p:cViewPr varScale="1">
        <p:scale>
          <a:sx n="50" d="100"/>
          <a:sy n="50" d="100"/>
        </p:scale>
        <p:origin x="7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C8C19F-771D-41D3-8F81-BD56F37CF42C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72BBB-5F87-4387-A812-9BF9D3EEF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86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NA_end#Overhangs_and_sticky_ends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acteriophage_T4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teriophage_T4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popolysaccharide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oth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/index.php?title=Giuseppe_Bertani&amp;action=edit&amp;redlink=1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r>
              <a:rPr lang="en-US" baseline="0" dirty="0" smtClean="0"/>
              <a:t> PCR</a:t>
            </a:r>
          </a:p>
          <a:p>
            <a:r>
              <a:rPr lang="en-US" baseline="0" dirty="0" smtClean="0"/>
              <a:t>Asymmetric PCR</a:t>
            </a:r>
          </a:p>
          <a:p>
            <a:r>
              <a:rPr lang="en-US" baseline="0" dirty="0" smtClean="0"/>
              <a:t>Dial-out PCR</a:t>
            </a:r>
          </a:p>
          <a:p>
            <a:r>
              <a:rPr lang="en-US" baseline="0" dirty="0" smtClean="0"/>
              <a:t>Nanoparticle-assisted PCR</a:t>
            </a:r>
          </a:p>
          <a:p>
            <a:r>
              <a:rPr lang="en-US" baseline="0" dirty="0" smtClean="0"/>
              <a:t>Nested PCR</a:t>
            </a:r>
          </a:p>
          <a:p>
            <a:r>
              <a:rPr lang="en-US" baseline="0" dirty="0" smtClean="0"/>
              <a:t>RT-PCR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9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Pfaffl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 that primer efficiency be known but needs to be determined only once with a standard curve or a different method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produces relative amount (e.g. treated is 2x untreated)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9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shorter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NA end"/>
              </a:rPr>
              <a:t>overhang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lower the T</a:t>
            </a:r>
            <a:r>
              <a:rPr lang="en-US" sz="1200" b="0" i="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</a:p>
          <a:p>
            <a:endParaRPr lang="en-US" sz="1200" b="0" i="0" kern="1200" baseline="-250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DNA ligase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acteriophage T4"/>
              </a:rPr>
              <a:t>bacteriophage T4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ligase most-commonly used in laboratory research.  Active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37°C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nicks in DNA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69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DNA ligase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acteriophage T4"/>
              </a:rPr>
              <a:t>bacteriophage T4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ligase most-commonly used in laboratory research.  Active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37°C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nicks in DNA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20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</a:t>
            </a:r>
            <a:r>
              <a:rPr lang="en-US" baseline="0" dirty="0"/>
              <a:t> temperature sensitive because the mechanisms by which they work require specific temperatures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40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heat-pulse is thought to create a thermal imbalance across the cell membrane, which forces the DNA to enter the cells through either cell pores or the damaged cell wall.</a:t>
            </a:r>
            <a:endParaRPr lang="en-US" dirty="0"/>
          </a:p>
          <a:p>
            <a:endParaRPr lang="en-US" dirty="0"/>
          </a:p>
          <a:p>
            <a:r>
              <a:rPr lang="en-US" dirty="0"/>
              <a:t>Other</a:t>
            </a:r>
            <a:r>
              <a:rPr lang="en-US" baseline="0" dirty="0"/>
              <a:t> methods have used electroporation to create holes in membrane for plasmid to be </a:t>
            </a:r>
            <a:r>
              <a:rPr lang="en-US" baseline="0" dirty="0" err="1"/>
              <a:t>uptaken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Also incubating them in a solution with divalent cations (</a:t>
            </a:r>
            <a:r>
              <a:rPr lang="en-US" baseline="0" dirty="0" err="1"/>
              <a:t>CaCl</a:t>
            </a:r>
            <a:r>
              <a:rPr lang="en-US" baseline="0" dirty="0"/>
              <a:t> or Mg) helps reduce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number of protein-to-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ipopolysaccharide"/>
              </a:rPr>
              <a:t>lipopolysaccharide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bonds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Increases membrane fluidity,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increasing plasmid uptake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entry into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cells is through channels known as zones of adhesion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97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Autoclaved Toothpicks</a:t>
            </a:r>
            <a:r>
              <a:rPr lang="en-US" baseline="0" dirty="0"/>
              <a:t> and pipette tips can be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8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Lysogeny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roth"/>
              </a:rPr>
              <a:t>broth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nutrient media (peptides, vitamins, trace elements, and minerals)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yeast extract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incorrectly, taken to mean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Luria broth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Lennox broth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Luria-Bertani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iuseppe Bertani (page does not exist)"/>
              </a:rPr>
              <a:t>Giuseppe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iuseppe Bertani (page does not exist)"/>
              </a:rPr>
              <a:t>Bertani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abbreviation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actually intended to stand for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lysogeny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broth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Lysogeny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lysogenic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cycle, is one of two cycles of viral reproduction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0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86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SYBR green is a cyanine dye (absorbs blue), and there are multiple other kinds.  </a:t>
            </a:r>
          </a:p>
          <a:p>
            <a:r>
              <a:rPr lang="en-US" dirty="0"/>
              <a:t>SYBR Green I binds</a:t>
            </a:r>
            <a:r>
              <a:rPr lang="en-US" baseline="0" dirty="0"/>
              <a:t> to the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minor groove of DNA</a:t>
            </a:r>
            <a:endParaRPr lang="en-US" dirty="0"/>
          </a:p>
          <a:p>
            <a:endParaRPr lang="en-US" dirty="0"/>
          </a:p>
          <a:p>
            <a:r>
              <a:rPr lang="en-US" dirty="0"/>
              <a:t>SYBR Gold</a:t>
            </a:r>
          </a:p>
          <a:p>
            <a:r>
              <a:rPr lang="en-US" dirty="0"/>
              <a:t>Oxazole Yellow (YO)</a:t>
            </a:r>
          </a:p>
          <a:p>
            <a:r>
              <a:rPr lang="en-US" dirty="0" err="1"/>
              <a:t>Thiazole</a:t>
            </a:r>
            <a:r>
              <a:rPr lang="en-US" dirty="0"/>
              <a:t> Orange (TO)</a:t>
            </a:r>
          </a:p>
          <a:p>
            <a:r>
              <a:rPr lang="en-US" dirty="0" err="1"/>
              <a:t>PicoGreen</a:t>
            </a:r>
            <a:r>
              <a:rPr lang="en-US" dirty="0"/>
              <a:t> (PG)</a:t>
            </a:r>
          </a:p>
          <a:p>
            <a:r>
              <a:rPr lang="en-US" dirty="0"/>
              <a:t>Ethidium bromide has been used,</a:t>
            </a:r>
            <a:r>
              <a:rPr lang="en-US" baseline="0" dirty="0"/>
              <a:t> but isn’t as sensitive as some other dyes.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77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Amplification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0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</a:t>
            </a:r>
            <a:r>
              <a:rPr lang="en-US" baseline="0" dirty="0"/>
              <a:t> semi-log plot of amplification curves</a:t>
            </a:r>
          </a:p>
          <a:p>
            <a:r>
              <a:rPr lang="en-US" baseline="0" dirty="0"/>
              <a:t>Allows better visualization of amplification threshold crossing </a:t>
            </a:r>
            <a:r>
              <a:rPr lang="en-US" baseline="0" dirty="0" err="1"/>
              <a:t>Cq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0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Curve Quantitation</a:t>
            </a:r>
            <a:r>
              <a:rPr lang="en-US" baseline="0" dirty="0"/>
              <a:t> is only method that gives absolute copy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1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Slopes more negative than -3.33 indicate reactions that are simply</a:t>
            </a:r>
            <a:r>
              <a:rPr lang="en-US" baseline="0" dirty="0"/>
              <a:t> less than 100% efficiency, while samples more positive could be from pipetting errors or sample quality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Curve should have correlation coefficient</a:t>
            </a:r>
            <a:r>
              <a:rPr lang="en-US" baseline="0" dirty="0"/>
              <a:t> (R squared value) greater than 0.99</a:t>
            </a:r>
          </a:p>
          <a:p>
            <a:r>
              <a:rPr lang="en-US" baseline="0" dirty="0"/>
              <a:t>When pipetted in triplicate, any one sample should have a standard deviation of less than 0.3, otherwise it is questionable and could be thrown 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67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Pfaffl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32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72BBB-5F87-4387-A812-9BF9D3EEFF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86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000" dirty="0">
                <a:solidFill>
                  <a:srgbClr val="EBEBEB"/>
                </a:solidFill>
              </a:rPr>
              <a:t>The Theory and Practice of Real-time PCR</a:t>
            </a:r>
            <a:br>
              <a:rPr lang="en-US" sz="5000" dirty="0">
                <a:solidFill>
                  <a:srgbClr val="EBEBEB"/>
                </a:solidFill>
              </a:rPr>
            </a:br>
            <a:r>
              <a:rPr lang="en-US" sz="5000" dirty="0">
                <a:solidFill>
                  <a:srgbClr val="EBEBEB"/>
                </a:solidFill>
              </a:rPr>
              <a:t/>
            </a:r>
            <a:br>
              <a:rPr lang="en-US" sz="5000" dirty="0">
                <a:solidFill>
                  <a:srgbClr val="EBEBEB"/>
                </a:solidFill>
              </a:rPr>
            </a:br>
            <a:r>
              <a:rPr lang="en-US" sz="3500" dirty="0">
                <a:solidFill>
                  <a:srgbClr val="EBEBEB"/>
                </a:solidFill>
              </a:rPr>
              <a:t>Part2: qPCR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Adam Northcutt</a:t>
            </a:r>
          </a:p>
          <a:p>
            <a:pPr algn="ctr"/>
            <a:r>
              <a:rPr lang="en-US" dirty="0"/>
              <a:t>May 9th 2016</a:t>
            </a:r>
          </a:p>
        </p:txBody>
      </p:sp>
    </p:spTree>
    <p:extLst>
      <p:ext uri="{BB962C8B-B14F-4D97-AF65-F5344CB8AC3E}">
        <p14:creationId xmlns:p14="http://schemas.microsoft.com/office/powerpoint/2010/main" val="106580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PCR Chemistries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fluorescent reporter is used to measure the amplification of DNA</a:t>
            </a:r>
          </a:p>
          <a:p>
            <a:pPr lvl="1"/>
            <a:r>
              <a:rPr lang="en-US" dirty="0"/>
              <a:t>Two types of reporters: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dsDNA binding dye						Labeled primer or probe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75" y="3766959"/>
            <a:ext cx="2152650" cy="2600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837" y="3766959"/>
            <a:ext cx="32099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8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Dye-based qPCR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r>
              <a:rPr lang="en-US" dirty="0"/>
              <a:t>Dye intercalates with PCR product</a:t>
            </a:r>
          </a:p>
          <a:p>
            <a:pPr lvl="1"/>
            <a:r>
              <a:rPr lang="en-US" dirty="0"/>
              <a:t>Free dye      -&gt;    low fluorescence</a:t>
            </a:r>
          </a:p>
          <a:p>
            <a:pPr lvl="1"/>
            <a:r>
              <a:rPr lang="en-US" dirty="0"/>
              <a:t>Bound dye  -&gt;    high fluorescence</a:t>
            </a:r>
          </a:p>
          <a:p>
            <a:pPr lvl="1"/>
            <a:endParaRPr lang="en-US" dirty="0"/>
          </a:p>
          <a:p>
            <a:r>
              <a:rPr lang="en-US" dirty="0"/>
              <a:t>As more PCR product is produced, more dye is bound</a:t>
            </a:r>
          </a:p>
          <a:p>
            <a:endParaRPr lang="en-US" dirty="0"/>
          </a:p>
          <a:p>
            <a:r>
              <a:rPr lang="en-US" dirty="0"/>
              <a:t>Fluorescence is directly proportional to the amount of product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443258" y="2052918"/>
            <a:ext cx="4291541" cy="3253648"/>
            <a:chOff x="7002992" y="1403019"/>
            <a:chExt cx="4003675" cy="29810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2992" y="1710796"/>
              <a:ext cx="2373606" cy="215000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552268" y="1403019"/>
              <a:ext cx="1523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SYBR Green 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02992" y="3860801"/>
              <a:ext cx="40036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Absorbs blue light  </a:t>
              </a:r>
              <a:r>
                <a:rPr lang="el-GR" sz="1400" dirty="0"/>
                <a:t>λ</a:t>
              </a:r>
              <a:r>
                <a:rPr lang="en-US" sz="1400" dirty="0"/>
                <a:t> = 497nm</a:t>
              </a:r>
            </a:p>
            <a:p>
              <a:r>
                <a:rPr lang="en-US" sz="1400" dirty="0"/>
                <a:t>Emits green light </a:t>
              </a:r>
              <a:r>
                <a:rPr lang="el-GR" sz="1400" dirty="0"/>
                <a:t>λ</a:t>
              </a:r>
              <a:r>
                <a:rPr lang="en-US" sz="1400" dirty="0"/>
                <a:t> = 520nm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77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66699"/>
            <a:ext cx="6845300" cy="645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3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 Based qPCR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111221" cy="4195481"/>
          </a:xfrm>
        </p:spPr>
        <p:txBody>
          <a:bodyPr/>
          <a:lstStyle/>
          <a:p>
            <a:r>
              <a:rPr lang="en-US" dirty="0"/>
              <a:t>Oligonucleotide with a reporter and a quencher</a:t>
            </a:r>
          </a:p>
          <a:p>
            <a:pPr lvl="1"/>
            <a:r>
              <a:rPr lang="en-US" dirty="0"/>
              <a:t>Gene specific binding between forward and reverse primer</a:t>
            </a:r>
          </a:p>
          <a:p>
            <a:pPr lvl="1"/>
            <a:endParaRPr lang="en-US" dirty="0"/>
          </a:p>
          <a:p>
            <a:r>
              <a:rPr lang="en-US" dirty="0"/>
              <a:t>Both primers and probe anneal to target</a:t>
            </a:r>
          </a:p>
          <a:p>
            <a:pPr lvl="1"/>
            <a:r>
              <a:rPr lang="en-US" dirty="0"/>
              <a:t>During extension, 5’ nuclease activity of </a:t>
            </a:r>
            <a:r>
              <a:rPr lang="en-US" dirty="0" err="1"/>
              <a:t>Taq</a:t>
            </a:r>
            <a:r>
              <a:rPr lang="en-US" dirty="0"/>
              <a:t> polymerase degrades probe.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1853248"/>
            <a:ext cx="4902006" cy="352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07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4" y="233362"/>
            <a:ext cx="7045325" cy="64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4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Probe-based methods allow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2374651"/>
            <a:ext cx="4670957" cy="4195481"/>
          </a:xfrm>
        </p:spPr>
        <p:txBody>
          <a:bodyPr/>
          <a:lstStyle/>
          <a:p>
            <a:r>
              <a:rPr lang="en-US" dirty="0"/>
              <a:t>Multiplexing is where multiple genes are amplified in the same reaction</a:t>
            </a:r>
          </a:p>
          <a:p>
            <a:pPr lvl="1"/>
            <a:r>
              <a:rPr lang="en-US" dirty="0"/>
              <a:t>Allows for multiple targets and normalizer in same reaction</a:t>
            </a:r>
          </a:p>
          <a:p>
            <a:pPr lvl="2"/>
            <a:r>
              <a:rPr lang="en-US" dirty="0"/>
              <a:t>Conserves sample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2035984"/>
            <a:ext cx="6417735" cy="37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5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reaction look like?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645" y="2052916"/>
            <a:ext cx="4046539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RFU – Relative fluorescence units</a:t>
            </a:r>
          </a:p>
          <a:p>
            <a:r>
              <a:rPr lang="en-US" dirty="0"/>
              <a:t>Cycle – Each round of amplification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Baseline – Initial reporter fluorescence</a:t>
            </a:r>
          </a:p>
          <a:p>
            <a:r>
              <a:rPr lang="en-US" dirty="0"/>
              <a:t>Exponential phase – product is doubling each cycle</a:t>
            </a:r>
          </a:p>
          <a:p>
            <a:r>
              <a:rPr lang="en-US" dirty="0"/>
              <a:t>Plateau – product formation is diminishing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3" y="2198613"/>
            <a:ext cx="7298942" cy="39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2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Standard 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104983" cy="4195481"/>
          </a:xfrm>
        </p:spPr>
        <p:txBody>
          <a:bodyPr/>
          <a:lstStyle/>
          <a:p>
            <a:r>
              <a:rPr lang="en-US" dirty="0" smtClean="0"/>
              <a:t>Enough dilutions should be prepared to cover the entire expected range of expression for target</a:t>
            </a:r>
          </a:p>
          <a:p>
            <a:endParaRPr lang="en-US" dirty="0"/>
          </a:p>
          <a:p>
            <a:r>
              <a:rPr lang="en-US" dirty="0" smtClean="0"/>
              <a:t>At least a 5 point 10-fold dilution series for generating standard curve</a:t>
            </a:r>
          </a:p>
          <a:p>
            <a:endParaRPr lang="en-US" dirty="0"/>
          </a:p>
          <a:p>
            <a:r>
              <a:rPr lang="en-US" dirty="0" smtClean="0"/>
              <a:t>Include a no template control (NTC)</a:t>
            </a:r>
          </a:p>
          <a:p>
            <a:pPr lvl="1"/>
            <a:r>
              <a:rPr lang="en-US" dirty="0" smtClean="0"/>
              <a:t>qPCR mix with no added template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283" y="2317612"/>
            <a:ext cx="5402045" cy="267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2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 Curves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383" y="1595718"/>
            <a:ext cx="10185117" cy="1054099"/>
          </a:xfrm>
        </p:spPr>
        <p:txBody>
          <a:bodyPr/>
          <a:lstStyle/>
          <a:p>
            <a:r>
              <a:rPr lang="en-US" dirty="0"/>
              <a:t>Once amplification is over, the temp at which the product melts is measured</a:t>
            </a:r>
          </a:p>
          <a:p>
            <a:pPr lvl="1"/>
            <a:r>
              <a:rPr lang="en-US" dirty="0"/>
              <a:t>If all product is the same length, it will melt at the same temp, giving 1 peak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83" y="2776818"/>
            <a:ext cx="10009598" cy="3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125" y="1450975"/>
            <a:ext cx="66103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9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Fundamentals of qPCR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What is real-time PCR?  How is it different?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Designing a RT-qPCR assay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Performing a qPCR reaction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Dilution Series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Amplification </a:t>
            </a:r>
            <a:r>
              <a:rPr lang="en-US" dirty="0"/>
              <a:t>plots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Melt </a:t>
            </a:r>
            <a:r>
              <a:rPr lang="en-US" dirty="0" smtClean="0"/>
              <a:t>Curve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Analyzing </a:t>
            </a:r>
            <a:r>
              <a:rPr lang="en-US" dirty="0"/>
              <a:t>qPCR data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Absolute Quantitation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Relation Quantitation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amplification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380" y="2052916"/>
            <a:ext cx="3911600" cy="4195481"/>
          </a:xfrm>
        </p:spPr>
        <p:txBody>
          <a:bodyPr/>
          <a:lstStyle/>
          <a:p>
            <a:r>
              <a:rPr lang="en-US" dirty="0" err="1"/>
              <a:t>C</a:t>
            </a:r>
            <a:r>
              <a:rPr lang="en-US" baseline="-25000" dirty="0" err="1"/>
              <a:t>q</a:t>
            </a:r>
            <a:r>
              <a:rPr lang="en-US" dirty="0"/>
              <a:t> = quantification cycle </a:t>
            </a:r>
          </a:p>
          <a:p>
            <a:pPr lvl="1"/>
            <a:r>
              <a:rPr lang="en-US" dirty="0"/>
              <a:t>Cycle number where amplification curve crosses threshold.</a:t>
            </a:r>
          </a:p>
          <a:p>
            <a:pPr lvl="1"/>
            <a:r>
              <a:rPr lang="en-US" dirty="0" smtClean="0"/>
              <a:t>Average of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q</a:t>
            </a:r>
            <a:r>
              <a:rPr lang="en-US" dirty="0" smtClean="0"/>
              <a:t> called </a:t>
            </a:r>
            <a:r>
              <a:rPr lang="en-US" dirty="0"/>
              <a:t>C</a:t>
            </a:r>
            <a:r>
              <a:rPr lang="en-US" baseline="-25000" dirty="0"/>
              <a:t>t</a:t>
            </a:r>
          </a:p>
          <a:p>
            <a:pPr lvl="1"/>
            <a:endParaRPr lang="en-US" baseline="-25000" dirty="0"/>
          </a:p>
          <a:p>
            <a:pPr marL="342900" lvl="1" indent="-342900"/>
            <a:r>
              <a:rPr lang="en-US" dirty="0"/>
              <a:t>C</a:t>
            </a:r>
            <a:r>
              <a:rPr lang="en-US" baseline="-25000" dirty="0"/>
              <a:t>t </a:t>
            </a:r>
            <a:r>
              <a:rPr lang="en-US" dirty="0"/>
              <a:t>is inversely proportional to amount of starting material</a:t>
            </a:r>
          </a:p>
          <a:p>
            <a:pPr marL="742950" lvl="2" indent="-342900"/>
            <a:r>
              <a:rPr lang="en-US" dirty="0"/>
              <a:t>i.e., fewer cycles means more starting material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979" y="2326618"/>
            <a:ext cx="76485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4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3468688" cy="4195481"/>
          </a:xfrm>
        </p:spPr>
        <p:txBody>
          <a:bodyPr/>
          <a:lstStyle/>
          <a:p>
            <a:r>
              <a:rPr lang="en-US" dirty="0"/>
              <a:t>Typically set at 10 standard deviations above baseline</a:t>
            </a:r>
          </a:p>
          <a:p>
            <a:endParaRPr lang="en-US" dirty="0"/>
          </a:p>
          <a:p>
            <a:r>
              <a:rPr lang="en-US" dirty="0"/>
              <a:t>Tells software where to find the Cycle threshold C</a:t>
            </a:r>
            <a:r>
              <a:rPr lang="en-US" baseline="-25000" dirty="0"/>
              <a:t>t</a:t>
            </a:r>
          </a:p>
          <a:p>
            <a:endParaRPr lang="en-US" dirty="0"/>
          </a:p>
          <a:p>
            <a:r>
              <a:rPr lang="en-US" dirty="0"/>
              <a:t>Can be adjusted up or down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52918"/>
            <a:ext cx="76200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76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C</a:t>
            </a:r>
            <a:r>
              <a:rPr lang="en-US" baseline="-25000" dirty="0"/>
              <a:t>t</a:t>
            </a:r>
            <a:r>
              <a:rPr lang="en-US" dirty="0"/>
              <a:t> values to quantity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approaches: Absolute and Relative Quantitation</a:t>
            </a:r>
          </a:p>
          <a:p>
            <a:endParaRPr lang="en-US" dirty="0"/>
          </a:p>
          <a:p>
            <a:r>
              <a:rPr lang="en-US" dirty="0"/>
              <a:t>Absolute (Standard Curve) Quantitation</a:t>
            </a:r>
          </a:p>
          <a:p>
            <a:pPr lvl="1"/>
            <a:r>
              <a:rPr lang="en-US" dirty="0"/>
              <a:t>Use C</a:t>
            </a:r>
            <a:r>
              <a:rPr lang="en-US" baseline="-25000" dirty="0"/>
              <a:t>t </a:t>
            </a:r>
            <a:r>
              <a:rPr lang="en-US" dirty="0"/>
              <a:t>to determine amount of target in unknown samples </a:t>
            </a:r>
          </a:p>
          <a:p>
            <a:pPr lvl="2"/>
            <a:r>
              <a:rPr lang="en-US" dirty="0"/>
              <a:t>Based on standard </a:t>
            </a:r>
            <a:r>
              <a:rPr lang="en-US" dirty="0" smtClean="0"/>
              <a:t>curve from dilution series of known copies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Relative Quantitation</a:t>
            </a:r>
          </a:p>
          <a:p>
            <a:pPr lvl="1"/>
            <a:r>
              <a:rPr lang="en-US" dirty="0"/>
              <a:t>Compare C</a:t>
            </a:r>
            <a:r>
              <a:rPr lang="en-US" baseline="-25000" dirty="0"/>
              <a:t>t  </a:t>
            </a:r>
            <a:r>
              <a:rPr lang="en-US" dirty="0"/>
              <a:t>values of target sample versus control sample – </a:t>
            </a:r>
            <a:r>
              <a:rPr lang="el-GR" dirty="0"/>
              <a:t>Δ</a:t>
            </a:r>
            <a:r>
              <a:rPr lang="en-US" dirty="0"/>
              <a:t>C</a:t>
            </a:r>
            <a:r>
              <a:rPr lang="en-US" baseline="-25000" dirty="0"/>
              <a:t>t</a:t>
            </a:r>
          </a:p>
          <a:p>
            <a:pPr lvl="2"/>
            <a:r>
              <a:rPr lang="en-US" dirty="0" smtClean="0"/>
              <a:t>Normalize target amount to </a:t>
            </a:r>
            <a:r>
              <a:rPr lang="en-US" dirty="0"/>
              <a:t>internal references </a:t>
            </a:r>
            <a:r>
              <a:rPr lang="en-US" dirty="0" smtClean="0"/>
              <a:t>– </a:t>
            </a:r>
            <a:r>
              <a:rPr lang="el-GR" dirty="0"/>
              <a:t>ΔΔ</a:t>
            </a:r>
            <a:r>
              <a:rPr lang="en-US" dirty="0" smtClean="0"/>
              <a:t>C</a:t>
            </a:r>
            <a:r>
              <a:rPr lang="en-US" baseline="-25000" dirty="0" smtClean="0"/>
              <a:t>t</a:t>
            </a:r>
          </a:p>
          <a:p>
            <a:pPr lvl="2"/>
            <a:r>
              <a:rPr lang="en-US" dirty="0"/>
              <a:t>Usually 18s </a:t>
            </a:r>
            <a:r>
              <a:rPr lang="en-US" dirty="0" err="1"/>
              <a:t>rRNA</a:t>
            </a:r>
            <a:r>
              <a:rPr lang="en-US" dirty="0"/>
              <a:t>, beta-actin, GAPDH from same sample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74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Curve Quantitation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112282" cy="4195481"/>
          </a:xfrm>
        </p:spPr>
        <p:txBody>
          <a:bodyPr/>
          <a:lstStyle/>
          <a:p>
            <a:r>
              <a:rPr lang="en-US" dirty="0"/>
              <a:t>Plotted by C</a:t>
            </a:r>
            <a:r>
              <a:rPr lang="en-US" baseline="-25000" dirty="0"/>
              <a:t>t</a:t>
            </a:r>
            <a:r>
              <a:rPr lang="en-US" dirty="0"/>
              <a:t> vs (log) concentration</a:t>
            </a:r>
          </a:p>
          <a:p>
            <a:endParaRPr lang="en-US" dirty="0"/>
          </a:p>
          <a:p>
            <a:r>
              <a:rPr lang="en-US" dirty="0"/>
              <a:t>Reaction efficiency is a function of the slope</a:t>
            </a:r>
          </a:p>
          <a:p>
            <a:pPr lvl="1"/>
            <a:r>
              <a:rPr lang="en-US" dirty="0"/>
              <a:t>100% efficiency (theoretical max) means sample is doubling each cycle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Samples with unknown concentrations can have their C</a:t>
            </a:r>
            <a:r>
              <a:rPr lang="en-US" baseline="-25000" dirty="0"/>
              <a:t>t </a:t>
            </a:r>
            <a:r>
              <a:rPr lang="en-US" dirty="0"/>
              <a:t>compared to the standard curve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215594" y="1241828"/>
            <a:ext cx="5538226" cy="5243639"/>
            <a:chOff x="6215594" y="1241828"/>
            <a:chExt cx="5538226" cy="52436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5594" y="1241828"/>
              <a:ext cx="5538226" cy="524363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38266" y="1853248"/>
              <a:ext cx="1693335" cy="769698"/>
            </a:xfrm>
            <a:prstGeom prst="rect">
              <a:avLst/>
            </a:prstGeom>
          </p:spPr>
        </p:pic>
        <p:cxnSp>
          <p:nvCxnSpPr>
            <p:cNvPr id="9" name="Straight Connector 8"/>
            <p:cNvCxnSpPr>
              <a:endCxn id="7" idx="6"/>
            </p:cNvCxnSpPr>
            <p:nvPr/>
          </p:nvCxnSpPr>
          <p:spPr>
            <a:xfrm flipV="1">
              <a:off x="6882063" y="2252374"/>
              <a:ext cx="1713297" cy="95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8422105" y="2165746"/>
              <a:ext cx="173255" cy="17325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endCxn id="7" idx="4"/>
            </p:cNvCxnSpPr>
            <p:nvPr/>
          </p:nvCxnSpPr>
          <p:spPr>
            <a:xfrm flipH="1" flipV="1">
              <a:off x="8508733" y="2339001"/>
              <a:ext cx="19250" cy="9047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125" y="4433887"/>
            <a:ext cx="19621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2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Quantitation Calculations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790"/>
          <a:stretch/>
        </p:blipFill>
        <p:spPr>
          <a:xfrm>
            <a:off x="2781300" y="1448572"/>
            <a:ext cx="6382880" cy="2274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328" y="4030662"/>
            <a:ext cx="1693335" cy="7696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00" y="3937000"/>
            <a:ext cx="5524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sample comes off at cycle 15 with a standard curve that gives this equation:</a:t>
            </a:r>
          </a:p>
          <a:p>
            <a:endParaRPr lang="en-US" dirty="0"/>
          </a:p>
          <a:p>
            <a:r>
              <a:rPr lang="en-US" dirty="0" err="1"/>
              <a:t>Quanitity</a:t>
            </a:r>
            <a:r>
              <a:rPr lang="en-US" dirty="0"/>
              <a:t> = 10^ ((15 – 26.81)/-3.55)</a:t>
            </a:r>
          </a:p>
          <a:p>
            <a:r>
              <a:rPr lang="en-US" dirty="0"/>
              <a:t>Quantity = 2122</a:t>
            </a:r>
          </a:p>
          <a:p>
            <a:endParaRPr lang="en-US" dirty="0"/>
          </a:p>
          <a:p>
            <a:r>
              <a:rPr lang="en-US" dirty="0"/>
              <a:t>What if the C</a:t>
            </a:r>
            <a:r>
              <a:rPr lang="en-US" baseline="-25000" dirty="0"/>
              <a:t>t </a:t>
            </a:r>
            <a:r>
              <a:rPr lang="en-US" dirty="0"/>
              <a:t>= 17?</a:t>
            </a:r>
          </a:p>
          <a:p>
            <a:r>
              <a:rPr lang="en-US" dirty="0"/>
              <a:t>Quantity = 580    (approx. 4 fold less)</a:t>
            </a:r>
          </a:p>
        </p:txBody>
      </p:sp>
    </p:spTree>
    <p:extLst>
      <p:ext uri="{BB962C8B-B14F-4D97-AF65-F5344CB8AC3E}">
        <p14:creationId xmlns:p14="http://schemas.microsoft.com/office/powerpoint/2010/main" val="4174568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Quantitation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712" y="2052918"/>
            <a:ext cx="5716588" cy="4195481"/>
          </a:xfrm>
        </p:spPr>
        <p:txBody>
          <a:bodyPr/>
          <a:lstStyle/>
          <a:p>
            <a:r>
              <a:rPr lang="en-US" dirty="0"/>
              <a:t>Product formed after </a:t>
            </a:r>
            <a:r>
              <a:rPr lang="en-US" i="1" dirty="0"/>
              <a:t>n </a:t>
            </a:r>
            <a:r>
              <a:rPr lang="en-US" dirty="0"/>
              <a:t>number of cycles = 2</a:t>
            </a:r>
            <a:r>
              <a:rPr lang="en-US" i="1" baseline="30000" dirty="0"/>
              <a:t>n</a:t>
            </a:r>
            <a:r>
              <a:rPr lang="en-US" i="1" dirty="0"/>
              <a:t> </a:t>
            </a:r>
            <a:r>
              <a:rPr lang="en-US" dirty="0"/>
              <a:t>(at 100% efficiency)</a:t>
            </a:r>
          </a:p>
          <a:p>
            <a:endParaRPr lang="en-US" dirty="0"/>
          </a:p>
          <a:p>
            <a:r>
              <a:rPr lang="en-US" dirty="0"/>
              <a:t>Therefore, if two samples have a cycle threshold difference (</a:t>
            </a:r>
            <a:r>
              <a:rPr lang="el-GR" dirty="0"/>
              <a:t>Δ</a:t>
            </a:r>
            <a:r>
              <a:rPr lang="en-US" dirty="0"/>
              <a:t>C</a:t>
            </a:r>
            <a:r>
              <a:rPr lang="en-US" baseline="-25000" dirty="0"/>
              <a:t>t</a:t>
            </a:r>
            <a:r>
              <a:rPr lang="en-US" dirty="0"/>
              <a:t>) of 1, they have a  2-fold difference in starting copies</a:t>
            </a:r>
          </a:p>
          <a:p>
            <a:pPr lvl="1"/>
            <a:endParaRPr lang="en-US" dirty="0"/>
          </a:p>
          <a:p>
            <a:r>
              <a:rPr lang="en-US" dirty="0"/>
              <a:t>If efficiency is not 100%, then it has to be corrected for.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453" y="2256118"/>
            <a:ext cx="2843846" cy="32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6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814888" cy="4195481"/>
          </a:xfrm>
        </p:spPr>
        <p:txBody>
          <a:bodyPr/>
          <a:lstStyle/>
          <a:p>
            <a:r>
              <a:rPr lang="en-US" dirty="0"/>
              <a:t>A good normalizer gene will only vary in expression with changes in amount of original sample</a:t>
            </a:r>
          </a:p>
          <a:p>
            <a:pPr lvl="1"/>
            <a:r>
              <a:rPr lang="en-US" dirty="0"/>
              <a:t>Not change with experimental conditions </a:t>
            </a:r>
          </a:p>
          <a:p>
            <a:pPr lvl="1"/>
            <a:endParaRPr lang="en-US" dirty="0"/>
          </a:p>
          <a:p>
            <a:r>
              <a:rPr lang="en-US" dirty="0"/>
              <a:t>Necessary to ensure that changes in gene expression are not due solely to sample quality variation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669174" y="1719414"/>
            <a:ext cx="5030396" cy="4211485"/>
            <a:chOff x="5894082" y="1033615"/>
            <a:chExt cx="5868988" cy="4913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4082" y="1033615"/>
              <a:ext cx="5868988" cy="1488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4082" y="2472018"/>
              <a:ext cx="5868988" cy="3475157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532" y="5572124"/>
            <a:ext cx="2760350" cy="5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68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51896"/>
            <a:ext cx="10707689" cy="58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78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 </a:t>
            </a:r>
            <a:r>
              <a:rPr lang="en-US" dirty="0" err="1"/>
              <a:t>delta</a:t>
            </a:r>
            <a:r>
              <a:rPr lang="en-US" dirty="0"/>
              <a:t> C</a:t>
            </a:r>
            <a:r>
              <a:rPr lang="en-US" baseline="-25000" dirty="0"/>
              <a:t>t</a:t>
            </a:r>
            <a:r>
              <a:rPr lang="en-US" dirty="0"/>
              <a:t>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132388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is a relative measure of the change in the difference between a target gene and a reference gene </a:t>
            </a:r>
            <a:r>
              <a:rPr lang="en-US" u="sng" dirty="0"/>
              <a:t>between two samples</a:t>
            </a:r>
          </a:p>
          <a:p>
            <a:pPr marL="0" indent="0">
              <a:buNone/>
            </a:pPr>
            <a:endParaRPr lang="en-US" dirty="0"/>
          </a:p>
          <a:p>
            <a:r>
              <a:rPr lang="el-GR" dirty="0"/>
              <a:t>Δ</a:t>
            </a:r>
            <a:r>
              <a:rPr lang="en-US" dirty="0"/>
              <a:t>C</a:t>
            </a:r>
            <a:r>
              <a:rPr lang="en-US" baseline="-25000" dirty="0"/>
              <a:t>t</a:t>
            </a:r>
            <a:r>
              <a:rPr lang="en-US" dirty="0"/>
              <a:t> = C</a:t>
            </a:r>
            <a:r>
              <a:rPr lang="en-US" baseline="-25000" dirty="0"/>
              <a:t>t</a:t>
            </a:r>
            <a:r>
              <a:rPr lang="en-US" dirty="0"/>
              <a:t>(target) – C</a:t>
            </a:r>
            <a:r>
              <a:rPr lang="en-US" baseline="-25000" dirty="0"/>
              <a:t>t </a:t>
            </a:r>
            <a:r>
              <a:rPr lang="en-US" dirty="0"/>
              <a:t>(reference)</a:t>
            </a:r>
          </a:p>
          <a:p>
            <a:endParaRPr lang="en-US" dirty="0"/>
          </a:p>
          <a:p>
            <a:r>
              <a:rPr lang="en-US" dirty="0"/>
              <a:t>Fold difference = </a:t>
            </a:r>
          </a:p>
          <a:p>
            <a:pPr marL="457200" lvl="1" indent="0">
              <a:buNone/>
            </a:pPr>
            <a:r>
              <a:rPr lang="el-GR" dirty="0"/>
              <a:t>ΔΔ</a:t>
            </a:r>
            <a:r>
              <a:rPr lang="en-US" dirty="0"/>
              <a:t>C</a:t>
            </a:r>
            <a:r>
              <a:rPr lang="en-US" baseline="-25000" dirty="0"/>
              <a:t>t</a:t>
            </a:r>
            <a:r>
              <a:rPr lang="en-US" dirty="0"/>
              <a:t> = 2^ (</a:t>
            </a:r>
            <a:r>
              <a:rPr lang="el-GR" dirty="0"/>
              <a:t>Δ</a:t>
            </a:r>
            <a:r>
              <a:rPr lang="en-US" dirty="0"/>
              <a:t>C</a:t>
            </a:r>
            <a:r>
              <a:rPr lang="en-US" baseline="-25000" dirty="0"/>
              <a:t>t </a:t>
            </a:r>
            <a:r>
              <a:rPr lang="en-US" dirty="0"/>
              <a:t>of A – </a:t>
            </a:r>
            <a:r>
              <a:rPr lang="el-GR" dirty="0"/>
              <a:t>Δ</a:t>
            </a:r>
            <a:r>
              <a:rPr lang="en-US" dirty="0"/>
              <a:t>C</a:t>
            </a:r>
            <a:r>
              <a:rPr lang="en-US" baseline="-25000" dirty="0"/>
              <a:t>t</a:t>
            </a:r>
            <a:r>
              <a:rPr lang="en-US" dirty="0"/>
              <a:t> of B)</a:t>
            </a:r>
          </a:p>
          <a:p>
            <a:pPr marL="457200" lvl="1" indent="0">
              <a:buNone/>
            </a:pPr>
            <a:r>
              <a:rPr lang="el-GR" dirty="0"/>
              <a:t>ΔΔ</a:t>
            </a:r>
            <a:r>
              <a:rPr lang="en-US" dirty="0"/>
              <a:t>C</a:t>
            </a:r>
            <a:r>
              <a:rPr lang="en-US" baseline="-25000" dirty="0"/>
              <a:t>t</a:t>
            </a:r>
            <a:r>
              <a:rPr lang="en-US" dirty="0"/>
              <a:t> = 2^(4)</a:t>
            </a:r>
          </a:p>
          <a:p>
            <a:pPr marL="457200" lvl="1" indent="0">
              <a:buNone/>
            </a:pPr>
            <a:r>
              <a:rPr lang="el-GR" dirty="0"/>
              <a:t>ΔΔ</a:t>
            </a:r>
            <a:r>
              <a:rPr lang="en-US" dirty="0"/>
              <a:t>C</a:t>
            </a:r>
            <a:r>
              <a:rPr lang="en-US" baseline="-25000" dirty="0"/>
              <a:t>t</a:t>
            </a:r>
            <a:r>
              <a:rPr lang="en-US" dirty="0"/>
              <a:t> = 16-fold difference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28021"/>
              </p:ext>
            </p:extLst>
          </p:nvPr>
        </p:nvGraphicFramePr>
        <p:xfrm>
          <a:off x="5981700" y="3007658"/>
          <a:ext cx="5956300" cy="165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xmlns="" val="180304665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xmlns="" val="1794722004"/>
                    </a:ext>
                  </a:extLst>
                </a:gridCol>
                <a:gridCol w="2011839">
                  <a:extLst>
                    <a:ext uri="{9D8B030D-6E8A-4147-A177-3AD203B41FA5}">
                      <a16:colId xmlns:a16="http://schemas.microsoft.com/office/drawing/2014/main" xmlns="" val="3493673054"/>
                    </a:ext>
                  </a:extLst>
                </a:gridCol>
                <a:gridCol w="947261">
                  <a:extLst>
                    <a:ext uri="{9D8B030D-6E8A-4147-A177-3AD203B41FA5}">
                      <a16:colId xmlns:a16="http://schemas.microsoft.com/office/drawing/2014/main" xmlns="" val="38977801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C</a:t>
                      </a:r>
                      <a:r>
                        <a:rPr lang="en-US" baseline="-25000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Δ</a:t>
                      </a:r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5422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A</a:t>
                      </a:r>
                      <a:r>
                        <a:rPr lang="en-US" baseline="0" dirty="0"/>
                        <a:t> (control)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34087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 B</a:t>
                      </a:r>
                    </a:p>
                    <a:p>
                      <a:r>
                        <a:rPr lang="en-US" dirty="0"/>
                        <a:t>(treated)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2687834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457950" y="5244066"/>
            <a:ext cx="4487126" cy="1217057"/>
            <a:chOff x="6457950" y="5244066"/>
            <a:chExt cx="4487126" cy="121705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7950" y="5613398"/>
              <a:ext cx="4457700" cy="847725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457950" y="5244066"/>
              <a:ext cx="44871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Pfaffl</a:t>
              </a:r>
              <a:r>
                <a:rPr lang="en-US" b="1" dirty="0"/>
                <a:t> </a:t>
              </a:r>
              <a:r>
                <a:rPr lang="en-US" b="1" dirty="0" smtClean="0"/>
                <a:t>method to correct for efficiencies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1873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 or 2-step RT-qPCR?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24000"/>
            <a:ext cx="8946541" cy="4724399"/>
          </a:xfrm>
        </p:spPr>
        <p:txBody>
          <a:bodyPr/>
          <a:lstStyle/>
          <a:p>
            <a:r>
              <a:rPr lang="en-US" dirty="0"/>
              <a:t>One-step RT-qPCR</a:t>
            </a:r>
          </a:p>
          <a:p>
            <a:pPr lvl="1"/>
            <a:r>
              <a:rPr lang="en-US" dirty="0"/>
              <a:t>Requires only one reaction mix because RT and PCR occur in same tube</a:t>
            </a:r>
          </a:p>
          <a:p>
            <a:pPr lvl="1"/>
            <a:r>
              <a:rPr lang="en-US" dirty="0"/>
              <a:t>May get better limit of detection with low-level transcripts</a:t>
            </a:r>
          </a:p>
          <a:p>
            <a:pPr lvl="1"/>
            <a:r>
              <a:rPr lang="en-US" dirty="0"/>
              <a:t>Requires sequence-specific RT primer for cDNA synthesis</a:t>
            </a:r>
          </a:p>
          <a:p>
            <a:pPr lvl="1"/>
            <a:r>
              <a:rPr lang="en-US" dirty="0"/>
              <a:t>Only specific transcripts can be investigated, and the rest is lost after reaction</a:t>
            </a:r>
          </a:p>
          <a:p>
            <a:endParaRPr lang="en-US" dirty="0"/>
          </a:p>
          <a:p>
            <a:r>
              <a:rPr lang="en-US" dirty="0"/>
              <a:t>Two-step RT-qPCR</a:t>
            </a:r>
          </a:p>
          <a:p>
            <a:pPr lvl="1"/>
            <a:r>
              <a:rPr lang="en-US" dirty="0"/>
              <a:t>Two discrete reaction mixes (RT followed by PCR)</a:t>
            </a:r>
          </a:p>
          <a:p>
            <a:pPr lvl="1"/>
            <a:r>
              <a:rPr lang="en-US" dirty="0"/>
              <a:t>cDNA can be stored for later reactions</a:t>
            </a:r>
          </a:p>
          <a:p>
            <a:pPr lvl="1"/>
            <a:r>
              <a:rPr lang="en-US" dirty="0"/>
              <a:t>Random hexamer primers in the RT allows for all mRNAs &amp; </a:t>
            </a:r>
            <a:r>
              <a:rPr lang="en-US" dirty="0" err="1"/>
              <a:t>rRNA</a:t>
            </a:r>
            <a:r>
              <a:rPr lang="en-US" dirty="0"/>
              <a:t> to be amplified</a:t>
            </a:r>
          </a:p>
        </p:txBody>
      </p:sp>
    </p:spTree>
    <p:extLst>
      <p:ext uri="{BB962C8B-B14F-4D97-AF65-F5344CB8AC3E}">
        <p14:creationId xmlns:p14="http://schemas.microsoft.com/office/powerpoint/2010/main" val="101014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984" y="168274"/>
            <a:ext cx="7073716" cy="64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gBlocks</a:t>
            </a:r>
            <a:r>
              <a:rPr lang="en-US" dirty="0"/>
              <a:t> – Gene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templates of target genes of interest</a:t>
            </a:r>
          </a:p>
          <a:p>
            <a:pPr lvl="1"/>
            <a:r>
              <a:rPr lang="en-US" dirty="0"/>
              <a:t>Sequence-verified dsDNA in lengths of 125-2000 </a:t>
            </a:r>
            <a:r>
              <a:rPr lang="en-US" dirty="0" err="1"/>
              <a:t>bp</a:t>
            </a:r>
            <a:endParaRPr lang="en-US" dirty="0"/>
          </a:p>
          <a:p>
            <a:pPr lvl="1"/>
            <a:r>
              <a:rPr lang="en-US" dirty="0"/>
              <a:t>Function like PCR products from cloning</a:t>
            </a:r>
          </a:p>
          <a:p>
            <a:pPr lvl="1"/>
            <a:endParaRPr lang="en-US" dirty="0"/>
          </a:p>
          <a:p>
            <a:r>
              <a:rPr lang="en-US" dirty="0"/>
              <a:t>Multiple standard curves can be generated from a single template</a:t>
            </a:r>
          </a:p>
          <a:p>
            <a:r>
              <a:rPr lang="en-US" dirty="0"/>
              <a:t>Combine with multiplexing probes to generate multiple standard curves from a single run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03" y="5162549"/>
            <a:ext cx="86677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7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/>
              <a:t>THE REST OF THE PREVIOUS PRESENTATION </a:t>
            </a:r>
          </a:p>
        </p:txBody>
      </p:sp>
    </p:spTree>
    <p:extLst>
      <p:ext uri="{BB962C8B-B14F-4D97-AF65-F5344CB8AC3E}">
        <p14:creationId xmlns:p14="http://schemas.microsoft.com/office/powerpoint/2010/main" val="94844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Plasmid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dsDNA until ligation</a:t>
            </a:r>
          </a:p>
          <a:p>
            <a:pPr lvl="1"/>
            <a:r>
              <a:rPr lang="en-US" dirty="0"/>
              <a:t>T – overhangs</a:t>
            </a:r>
          </a:p>
          <a:p>
            <a:pPr lvl="1"/>
            <a:endParaRPr lang="en-US" dirty="0"/>
          </a:p>
          <a:p>
            <a:r>
              <a:rPr lang="en-US" dirty="0"/>
              <a:t>Ampicillin resistance</a:t>
            </a:r>
          </a:p>
          <a:p>
            <a:endParaRPr lang="en-US" dirty="0"/>
          </a:p>
          <a:p>
            <a:r>
              <a:rPr lang="en-US" dirty="0"/>
              <a:t>Origin of replication</a:t>
            </a:r>
          </a:p>
          <a:p>
            <a:pPr lvl="1"/>
            <a:endParaRPr lang="en-US" dirty="0"/>
          </a:p>
          <a:p>
            <a:r>
              <a:rPr lang="en-US" dirty="0" err="1"/>
              <a:t>LacZ</a:t>
            </a:r>
            <a:r>
              <a:rPr lang="en-US" dirty="0"/>
              <a:t> gene</a:t>
            </a:r>
          </a:p>
          <a:p>
            <a:pPr lvl="1"/>
            <a:r>
              <a:rPr lang="en-US" dirty="0"/>
              <a:t>ß-galactosidase </a:t>
            </a:r>
          </a:p>
          <a:p>
            <a:pPr lvl="1"/>
            <a:r>
              <a:rPr lang="en-US" dirty="0"/>
              <a:t>Breaks down lactose/X-gal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79" y="1523889"/>
            <a:ext cx="6384279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Plasmid Ligation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3743008" cy="4195481"/>
          </a:xfrm>
        </p:spPr>
        <p:txBody>
          <a:bodyPr/>
          <a:lstStyle/>
          <a:p>
            <a:r>
              <a:rPr lang="en-US" dirty="0"/>
              <a:t>T-4 DNA ligase</a:t>
            </a:r>
          </a:p>
          <a:p>
            <a:pPr lvl="1"/>
            <a:r>
              <a:rPr lang="en-US" dirty="0"/>
              <a:t>Repairs nicks in DNA</a:t>
            </a:r>
          </a:p>
          <a:p>
            <a:pPr lvl="1"/>
            <a:endParaRPr lang="en-US" dirty="0"/>
          </a:p>
          <a:p>
            <a:r>
              <a:rPr lang="en-US" dirty="0"/>
              <a:t>Imperfect repair</a:t>
            </a:r>
          </a:p>
          <a:p>
            <a:endParaRPr lang="en-US" dirty="0"/>
          </a:p>
          <a:p>
            <a:r>
              <a:rPr lang="en-US" dirty="0" err="1"/>
              <a:t>LacZ</a:t>
            </a:r>
            <a:r>
              <a:rPr lang="en-US" dirty="0"/>
              <a:t> gene</a:t>
            </a:r>
          </a:p>
          <a:p>
            <a:pPr lvl="1"/>
            <a:r>
              <a:rPr lang="en-US" dirty="0"/>
              <a:t>Functional if no insert</a:t>
            </a:r>
          </a:p>
          <a:p>
            <a:pPr lvl="1"/>
            <a:r>
              <a:rPr lang="en-US" dirty="0"/>
              <a:t>Nonfunctional if DNA inserted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592" y="1584279"/>
            <a:ext cx="6884168" cy="48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52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orthington-biochem.com/DNAT4L/images/reactionRepai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51" y="761508"/>
            <a:ext cx="9774060" cy="57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714753" y="3487333"/>
            <a:ext cx="598135" cy="58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972553" y="3487333"/>
            <a:ext cx="598135" cy="58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41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</a:t>
            </a:r>
            <a:r>
              <a:rPr lang="en-US" dirty="0" err="1"/>
              <a:t>Supercompetent</a:t>
            </a:r>
            <a:r>
              <a:rPr lang="en-US" dirty="0"/>
              <a:t>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081637" cy="4195481"/>
          </a:xfrm>
        </p:spPr>
        <p:txBody>
          <a:bodyPr/>
          <a:lstStyle/>
          <a:p>
            <a:r>
              <a:rPr lang="en-US" dirty="0"/>
              <a:t>Genetic Transformation</a:t>
            </a:r>
          </a:p>
          <a:p>
            <a:pPr lvl="1"/>
            <a:r>
              <a:rPr lang="en-US" dirty="0"/>
              <a:t>Uptake of genetic material from environment</a:t>
            </a:r>
          </a:p>
          <a:p>
            <a:pPr lvl="1"/>
            <a:endParaRPr lang="en-US" dirty="0"/>
          </a:p>
          <a:p>
            <a:r>
              <a:rPr lang="en-US" dirty="0"/>
              <a:t>Competent cells</a:t>
            </a:r>
          </a:p>
          <a:p>
            <a:pPr lvl="1"/>
            <a:r>
              <a:rPr lang="en-US" dirty="0"/>
              <a:t>Capable of transformation</a:t>
            </a:r>
          </a:p>
          <a:p>
            <a:pPr lvl="1"/>
            <a:endParaRPr lang="en-US" dirty="0"/>
          </a:p>
          <a:p>
            <a:r>
              <a:rPr lang="en-US" dirty="0"/>
              <a:t>Confers new genetic abilities</a:t>
            </a:r>
          </a:p>
          <a:p>
            <a:pPr lvl="1"/>
            <a:r>
              <a:rPr lang="en-US" dirty="0"/>
              <a:t>Antibiotic resistance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182" y="2713318"/>
            <a:ext cx="45148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04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Bacteria are to be kept on the bottom shelf of the -80°C freezer</a:t>
            </a:r>
          </a:p>
          <a:p>
            <a:r>
              <a:rPr lang="en-US" dirty="0"/>
              <a:t>Thawed on ice with ligation mix (plasmids)</a:t>
            </a:r>
          </a:p>
          <a:p>
            <a:r>
              <a:rPr lang="en-US" dirty="0"/>
              <a:t>Heat shocked</a:t>
            </a:r>
          </a:p>
          <a:p>
            <a:r>
              <a:rPr lang="en-US" dirty="0"/>
              <a:t>Incubated with LB medium (nutrient media) at 37°C </a:t>
            </a:r>
          </a:p>
          <a:p>
            <a:r>
              <a:rPr lang="en-US" dirty="0"/>
              <a:t>Plated on agar plates</a:t>
            </a:r>
          </a:p>
          <a:p>
            <a:pPr lvl="1"/>
            <a:r>
              <a:rPr lang="en-US" dirty="0"/>
              <a:t>X-gal</a:t>
            </a:r>
            <a:r>
              <a:rPr lang="en-US" baseline="30000" dirty="0"/>
              <a:t>+</a:t>
            </a:r>
          </a:p>
          <a:p>
            <a:pPr lvl="1"/>
            <a:r>
              <a:rPr lang="en-US" dirty="0" err="1"/>
              <a:t>Amplicillin</a:t>
            </a:r>
            <a:r>
              <a:rPr lang="en-US" baseline="30000" dirty="0"/>
              <a:t>+</a:t>
            </a:r>
            <a:r>
              <a:rPr lang="en-US" dirty="0"/>
              <a:t> </a:t>
            </a:r>
          </a:p>
          <a:p>
            <a:r>
              <a:rPr lang="en-US" dirty="0"/>
              <a:t>Grown overnight at 37°C</a:t>
            </a:r>
          </a:p>
          <a:p>
            <a:r>
              <a:rPr lang="en-US" dirty="0"/>
              <a:t>Plates placed in incubator upside down (agar on roof) to prevent condensation from dripping onto bacteria</a:t>
            </a:r>
          </a:p>
        </p:txBody>
      </p:sp>
    </p:spTree>
    <p:extLst>
      <p:ext uri="{BB962C8B-B14F-4D97-AF65-F5344CB8AC3E}">
        <p14:creationId xmlns:p14="http://schemas.microsoft.com/office/powerpoint/2010/main" val="2378607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1933694"/>
            <a:ext cx="9301757" cy="44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80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Blue White Screening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25245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Colony principle</a:t>
            </a:r>
          </a:p>
          <a:p>
            <a:pPr lvl="1"/>
            <a:r>
              <a:rPr lang="en-US" dirty="0"/>
              <a:t>Each colony should arise from an individual bacterium</a:t>
            </a:r>
          </a:p>
          <a:p>
            <a:pPr lvl="1"/>
            <a:r>
              <a:rPr lang="en-US" dirty="0"/>
              <a:t>Clones</a:t>
            </a:r>
          </a:p>
          <a:p>
            <a:endParaRPr lang="en-US" dirty="0"/>
          </a:p>
          <a:p>
            <a:r>
              <a:rPr lang="en-US" dirty="0"/>
              <a:t>Only bacteria with plasmids should grow</a:t>
            </a:r>
          </a:p>
          <a:p>
            <a:pPr lvl="1"/>
            <a:r>
              <a:rPr lang="en-US" dirty="0"/>
              <a:t>Ampicillin plated</a:t>
            </a:r>
          </a:p>
          <a:p>
            <a:pPr lvl="1"/>
            <a:endParaRPr lang="en-US" dirty="0"/>
          </a:p>
          <a:p>
            <a:r>
              <a:rPr lang="en-US" dirty="0"/>
              <a:t>X-gal</a:t>
            </a:r>
          </a:p>
          <a:p>
            <a:pPr lvl="1"/>
            <a:r>
              <a:rPr lang="en-US" dirty="0"/>
              <a:t>White if not broken down</a:t>
            </a:r>
          </a:p>
          <a:p>
            <a:pPr lvl="1"/>
            <a:r>
              <a:rPr lang="en-US" dirty="0"/>
              <a:t>Blue if broken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178" y="2910168"/>
            <a:ext cx="5114925" cy="3709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78" y="1681772"/>
            <a:ext cx="2382367" cy="16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1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Plasmid  Screening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33284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Individual white colonies selected for further analysis</a:t>
            </a:r>
          </a:p>
          <a:p>
            <a:pPr lvl="1"/>
            <a:r>
              <a:rPr lang="en-US" dirty="0"/>
              <a:t>Survived ampicillin</a:t>
            </a:r>
          </a:p>
          <a:p>
            <a:pPr lvl="1"/>
            <a:r>
              <a:rPr lang="en-US" dirty="0"/>
              <a:t>Didn’t break down X-gal</a:t>
            </a:r>
          </a:p>
          <a:p>
            <a:pPr lvl="1"/>
            <a:endParaRPr lang="en-US" dirty="0"/>
          </a:p>
          <a:p>
            <a:r>
              <a:rPr lang="en-US" dirty="0"/>
              <a:t>Dipped in PCR mix</a:t>
            </a:r>
          </a:p>
          <a:p>
            <a:pPr lvl="1"/>
            <a:r>
              <a:rPr lang="en-US" dirty="0"/>
              <a:t>T7 and SP6 primers</a:t>
            </a:r>
          </a:p>
          <a:p>
            <a:pPr lvl="1"/>
            <a:r>
              <a:rPr lang="en-US" dirty="0"/>
              <a:t>Adds 180 bp to expected insert</a:t>
            </a:r>
          </a:p>
          <a:p>
            <a:pPr lvl="1"/>
            <a:endParaRPr lang="en-US" dirty="0"/>
          </a:p>
          <a:p>
            <a:r>
              <a:rPr lang="en-US" dirty="0"/>
              <a:t>Placed in LB broth at 37°C</a:t>
            </a:r>
          </a:p>
          <a:p>
            <a:pPr lvl="1"/>
            <a:r>
              <a:rPr lang="en-US" dirty="0"/>
              <a:t>Jump start growth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12" y="1662891"/>
            <a:ext cx="5892461" cy="45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0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25424"/>
            <a:ext cx="6870700" cy="64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Culturing Bacteria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351781" cy="4558902"/>
          </a:xfrm>
        </p:spPr>
        <p:txBody>
          <a:bodyPr/>
          <a:lstStyle/>
          <a:p>
            <a:r>
              <a:rPr lang="en-US" dirty="0"/>
              <a:t>Colonies that contain desired plasmid selected</a:t>
            </a:r>
          </a:p>
          <a:p>
            <a:pPr lvl="1"/>
            <a:r>
              <a:rPr lang="en-US" dirty="0"/>
              <a:t>Grown in much larger volume nutrient medium</a:t>
            </a:r>
          </a:p>
          <a:p>
            <a:pPr lvl="1"/>
            <a:r>
              <a:rPr lang="en-US" dirty="0"/>
              <a:t>6 mL LB broth with 6 µL ampicillin</a:t>
            </a:r>
          </a:p>
          <a:p>
            <a:pPr lvl="1"/>
            <a:endParaRPr lang="en-US" dirty="0"/>
          </a:p>
          <a:p>
            <a:r>
              <a:rPr lang="en-US" dirty="0"/>
              <a:t>Can be grown in massive quantities</a:t>
            </a:r>
          </a:p>
          <a:p>
            <a:pPr lvl="1"/>
            <a:r>
              <a:rPr lang="en-US" dirty="0"/>
              <a:t>Grams of plasmid instead of ng</a:t>
            </a:r>
          </a:p>
          <a:p>
            <a:pPr lvl="1"/>
            <a:endParaRPr lang="en-US" dirty="0"/>
          </a:p>
          <a:p>
            <a:r>
              <a:rPr lang="en-US" dirty="0"/>
              <a:t> Grown overnight at 37°C</a:t>
            </a:r>
          </a:p>
          <a:p>
            <a:pPr lvl="1"/>
            <a:r>
              <a:rPr lang="en-US" dirty="0"/>
              <a:t>With agitation and tilted at angle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942" y="307678"/>
            <a:ext cx="1408446" cy="1018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353" y="1941759"/>
            <a:ext cx="2790825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091" y="4145428"/>
            <a:ext cx="31813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14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Plasmid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Cloudy tubes are spun down</a:t>
            </a:r>
          </a:p>
          <a:p>
            <a:pPr lvl="1"/>
            <a:r>
              <a:rPr lang="en-US" dirty="0"/>
              <a:t>3000 x g for 10 min</a:t>
            </a:r>
          </a:p>
          <a:p>
            <a:pPr lvl="1"/>
            <a:r>
              <a:rPr lang="en-US" dirty="0"/>
              <a:t>Pellet formation</a:t>
            </a:r>
          </a:p>
          <a:p>
            <a:pPr lvl="1"/>
            <a:endParaRPr lang="en-US" dirty="0"/>
          </a:p>
          <a:p>
            <a:r>
              <a:rPr lang="en-US" dirty="0"/>
              <a:t>Supernatant poured off</a:t>
            </a:r>
          </a:p>
          <a:p>
            <a:pPr lvl="1"/>
            <a:r>
              <a:rPr lang="en-US" dirty="0"/>
              <a:t>Bleach solution </a:t>
            </a:r>
          </a:p>
          <a:p>
            <a:pPr lvl="1"/>
            <a:endParaRPr lang="en-US" dirty="0"/>
          </a:p>
          <a:p>
            <a:r>
              <a:rPr lang="en-US" dirty="0"/>
              <a:t>Cells are lysed</a:t>
            </a:r>
          </a:p>
          <a:p>
            <a:pPr lvl="1"/>
            <a:r>
              <a:rPr lang="en-US" dirty="0"/>
              <a:t>Column-based isolation of plasmid</a:t>
            </a:r>
          </a:p>
          <a:p>
            <a:pPr lvl="1"/>
            <a:r>
              <a:rPr lang="en-US" dirty="0"/>
              <a:t>Concentrations in 100s of ng/µL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760" y="2242701"/>
            <a:ext cx="4457244" cy="38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34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 – Chain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DNA synthesis proceeds 5’ to 3’</a:t>
            </a:r>
          </a:p>
          <a:p>
            <a:pPr lvl="1"/>
            <a:r>
              <a:rPr lang="en-US" dirty="0"/>
              <a:t>Relies on 3’ hydroxyl group</a:t>
            </a:r>
          </a:p>
          <a:p>
            <a:endParaRPr lang="en-US" dirty="0"/>
          </a:p>
          <a:p>
            <a:r>
              <a:rPr lang="en-US" dirty="0" err="1"/>
              <a:t>Dideoxy</a:t>
            </a:r>
            <a:r>
              <a:rPr lang="en-US" dirty="0"/>
              <a:t> termination</a:t>
            </a:r>
          </a:p>
          <a:p>
            <a:pPr lvl="1"/>
            <a:r>
              <a:rPr lang="en-US" dirty="0"/>
              <a:t>No 3’ hydroxyl </a:t>
            </a:r>
          </a:p>
          <a:p>
            <a:pPr lvl="1"/>
            <a:r>
              <a:rPr lang="en-US" dirty="0"/>
              <a:t>No nucleophilic attack on phosphate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5" y="1529398"/>
            <a:ext cx="5048250" cy="1900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41" y="3819169"/>
            <a:ext cx="535131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57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 – </a:t>
            </a:r>
            <a:r>
              <a:rPr lang="en-US" dirty="0" err="1"/>
              <a:t>Compnents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28776"/>
            <a:ext cx="8946541" cy="46196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Template DNA</a:t>
            </a:r>
          </a:p>
          <a:p>
            <a:pPr lvl="1"/>
            <a:r>
              <a:rPr lang="en-US" dirty="0"/>
              <a:t>Typically plasmid for us</a:t>
            </a:r>
          </a:p>
          <a:p>
            <a:pPr lvl="2"/>
            <a:r>
              <a:rPr lang="en-US" dirty="0"/>
              <a:t>1000 ng</a:t>
            </a:r>
          </a:p>
          <a:p>
            <a:pPr lvl="2"/>
            <a:endParaRPr lang="en-US" dirty="0"/>
          </a:p>
          <a:p>
            <a:r>
              <a:rPr lang="en-US" dirty="0"/>
              <a:t>Sequence specific primer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Heat stable DNA polymerase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Deoxynucleotide</a:t>
            </a:r>
            <a:r>
              <a:rPr lang="en-US" dirty="0"/>
              <a:t> triphosphates</a:t>
            </a:r>
          </a:p>
          <a:p>
            <a:pPr lvl="1"/>
            <a:r>
              <a:rPr lang="en-US" dirty="0" err="1"/>
              <a:t>dATP</a:t>
            </a:r>
            <a:r>
              <a:rPr lang="en-US" dirty="0"/>
              <a:t>, </a:t>
            </a:r>
            <a:r>
              <a:rPr lang="en-US" dirty="0" err="1"/>
              <a:t>dGTP</a:t>
            </a:r>
            <a:r>
              <a:rPr lang="en-US" dirty="0"/>
              <a:t>, </a:t>
            </a:r>
            <a:r>
              <a:rPr lang="en-US" dirty="0" err="1"/>
              <a:t>dTTP</a:t>
            </a:r>
            <a:r>
              <a:rPr lang="en-US" dirty="0"/>
              <a:t>, </a:t>
            </a:r>
            <a:r>
              <a:rPr lang="en-US" dirty="0" err="1"/>
              <a:t>dCTP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Dideoxynucleotide</a:t>
            </a:r>
            <a:r>
              <a:rPr lang="en-US" dirty="0"/>
              <a:t> triphosphates</a:t>
            </a:r>
          </a:p>
          <a:p>
            <a:pPr lvl="1"/>
            <a:r>
              <a:rPr lang="en-US" dirty="0" err="1"/>
              <a:t>ddATP</a:t>
            </a:r>
            <a:r>
              <a:rPr lang="en-US" dirty="0"/>
              <a:t>, </a:t>
            </a:r>
            <a:r>
              <a:rPr lang="en-US" dirty="0" err="1"/>
              <a:t>ddGTP</a:t>
            </a:r>
            <a:r>
              <a:rPr lang="en-US" dirty="0"/>
              <a:t>, </a:t>
            </a:r>
            <a:r>
              <a:rPr lang="en-US" dirty="0" err="1"/>
              <a:t>ddTTP</a:t>
            </a:r>
            <a:r>
              <a:rPr lang="en-US" dirty="0"/>
              <a:t>, </a:t>
            </a:r>
            <a:r>
              <a:rPr lang="en-US" dirty="0" err="1"/>
              <a:t>ddCTP</a:t>
            </a:r>
            <a:endParaRPr lang="en-US" dirty="0"/>
          </a:p>
          <a:p>
            <a:pPr lvl="1"/>
            <a:r>
              <a:rPr lang="en-US" dirty="0"/>
              <a:t>Typically 1% </a:t>
            </a:r>
          </a:p>
          <a:p>
            <a:pPr lvl="1"/>
            <a:r>
              <a:rPr lang="en-US" dirty="0"/>
              <a:t>Fluorescently Labeled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5" y="2191780"/>
            <a:ext cx="6477000" cy="37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6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 – Fluorescence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798" y="1508561"/>
            <a:ext cx="5592772" cy="49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50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13266"/>
            <a:ext cx="9404723" cy="1400530"/>
          </a:xfrm>
        </p:spPr>
        <p:txBody>
          <a:bodyPr/>
          <a:lstStyle/>
          <a:p>
            <a:r>
              <a:rPr lang="en-US" dirty="0"/>
              <a:t>Sanger Sequencing - Results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09806" y="1572085"/>
            <a:ext cx="5751874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&gt;Cb-IH-Full-Length-T7</a:t>
            </a:r>
          </a:p>
          <a:p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NNNNNNNNNNNNNNANGCNNNNGCCGCCNTGGCGGCCGCGGGAANTCGATT</a:t>
            </a:r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ATG</a:t>
            </a:r>
            <a:r>
              <a:rPr lang="en-US" sz="12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TTATCGAGATGTGAGCAAAGTGCACTTCGGAGGCGACGATGTGTCGCTCTATGGCACTCCCAAGGAGGAGCTGGGACCCGGGCAGCTATGTGTCGGGGCGGCGGGAGCGACGCCCGGGGTAGAGCCGAAACCATCCTTCCTCAAAAACCAGCTACAGGCTCTCTTCCAACCCACCGACAACAGATTAGCCATGAAGCTCTTCGGATCCAAGAAAGCGCTCATGAAAGAGCGCATCAGACAAAAAGCTGCGGGCCACTGGATCATCCATCCCTGCTCCAACTTCAGATTCTACTGGGACCTGTGTATGCTGTTCCTGCTGGTGGCTAACCTGATCATCCTGCCGGTGGCTATCTCCTTCTTCAACGACGACCTCTCCACACGCTGGATCGCCTTCAACTGCCTCTCAGACACAATATTCCTCATAGACATTGTCGTCAATTTTAGAACGGGTATCACGCAACAAGACAATTCCGAACAAGTTATTCTCGACCCCAAGTTAATTGCCAAGCATTACCTTAAGACCTGGTTCTTCCTTGATCTCATCTCCTCGGTGCCACTAGACTACATCTTCCTCATCTTCAACCAGTACCGCGACAAAGAGGACTTCAGCGAGAGTTTCCAGATTCTCCACGCGGGTCGGGCGCTGCGCATCCTCCGCCTGGCCAAGCTGCTCTCCCTGGTCCGCCTCCTCCGCCTCTCCCGGCTGGTCCGATATGTGTCGCAGTGGGAGGAGGTCTATTTCCTCAACATGGCGTCCGTCTTCATGCGCATCTTCAACCTCATCTCCATGATGCTCCTGATTGGCCACTGGTCNNNTGTCTCCAGTTCCTCGTTCCCATGCTGCAGGGCTTTCCCTCCAACTCTTNNNGGCAATCAACGAGCTTCAGAACTCCTACTGGNTANAGCAGTACTCGTGNCGTTCTTCAAGGCCATGTCCCACATGTNNGNANNNNNNNNNNGCTTNCCGNCTNNNANNTCNNCGATCTGNNGCNNNNNCATGATNNNCATGANTTNNGGGGCNNNNNNCTACNCCNNTTTNATNNNNNNNNCNNNNNNNATCNNNCNNNGNANNNATNCCNNNNNNGNNCNNNNNNNNNNNNNNNNNNNNNNNNNNNTNNNNNNNNANNNNNANNNNNNNNGNNNNNTNNNNNNNNNNNNNNCNNNNNNNNNNNNNNNNNNNNCCNNGGNNNNNNNNNNNNNNN</a:t>
            </a:r>
          </a:p>
          <a:p>
            <a:endParaRPr lang="en-US" sz="12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</a:p>
          <a:p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PLASMID VECTOR</a:t>
            </a:r>
          </a:p>
        </p:txBody>
      </p:sp>
    </p:spTree>
    <p:extLst>
      <p:ext uri="{BB962C8B-B14F-4D97-AF65-F5344CB8AC3E}">
        <p14:creationId xmlns:p14="http://schemas.microsoft.com/office/powerpoint/2010/main" val="101495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50" y="257174"/>
            <a:ext cx="6953250" cy="63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2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Various Types of PCR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Polymerase Chain Reaction (PCR) is a method to amplify specific fragments of DNA.</a:t>
            </a:r>
          </a:p>
          <a:p>
            <a:pPr lvl="1"/>
            <a:r>
              <a:rPr lang="en-US" dirty="0"/>
              <a:t>Wikipedia lists 26 different variations of PCR</a:t>
            </a:r>
          </a:p>
          <a:p>
            <a:pPr lvl="1"/>
            <a:r>
              <a:rPr lang="en-US" dirty="0"/>
              <a:t>Most are simply manipulations of Endpoint PCR (standard PCR)</a:t>
            </a:r>
          </a:p>
          <a:p>
            <a:pPr lvl="1"/>
            <a:r>
              <a:rPr lang="en-US" dirty="0"/>
              <a:t>qPCR</a:t>
            </a:r>
          </a:p>
          <a:p>
            <a:pPr lvl="2"/>
            <a:r>
              <a:rPr lang="en-US" dirty="0"/>
              <a:t>Real-time measurements of  DNA amplification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Digital PCR</a:t>
            </a:r>
          </a:p>
          <a:p>
            <a:pPr lvl="2"/>
            <a:r>
              <a:rPr lang="en-US" dirty="0"/>
              <a:t>Samples are partitioned into droplets where amplification takes place</a:t>
            </a:r>
          </a:p>
          <a:p>
            <a:pPr lvl="3"/>
            <a:r>
              <a:rPr lang="en-US" dirty="0"/>
              <a:t>Droplets are measured for fluorescence, giving absolute quantitation w/out standards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PCR Instruments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contain </a:t>
            </a:r>
            <a:r>
              <a:rPr lang="en-US" u="sng" dirty="0"/>
              <a:t>thermal cycling</a:t>
            </a:r>
            <a:r>
              <a:rPr lang="en-US" dirty="0"/>
              <a:t> &amp; </a:t>
            </a:r>
            <a:r>
              <a:rPr lang="en-US" u="sng" dirty="0"/>
              <a:t>fluorescence detection</a:t>
            </a:r>
            <a:r>
              <a:rPr lang="en-US" dirty="0"/>
              <a:t> in one package</a:t>
            </a:r>
          </a:p>
          <a:p>
            <a:endParaRPr lang="en-US" u="sng" dirty="0"/>
          </a:p>
          <a:p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946" y="3047999"/>
            <a:ext cx="4140053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3047999"/>
            <a:ext cx="470980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 qPCR reaction?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52918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DNA template</a:t>
            </a:r>
          </a:p>
          <a:p>
            <a:pPr lvl="1"/>
            <a:r>
              <a:rPr lang="en-US" dirty="0"/>
              <a:t>cDNA, </a:t>
            </a:r>
            <a:r>
              <a:rPr lang="en-US" dirty="0" err="1"/>
              <a:t>gDNA</a:t>
            </a:r>
            <a:r>
              <a:rPr lang="en-US" dirty="0"/>
              <a:t>, </a:t>
            </a:r>
            <a:r>
              <a:rPr lang="en-US" dirty="0" err="1"/>
              <a:t>pDNA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Taq</a:t>
            </a:r>
            <a:r>
              <a:rPr lang="en-US" dirty="0"/>
              <a:t> polymerase</a:t>
            </a:r>
          </a:p>
          <a:p>
            <a:pPr lvl="1"/>
            <a:r>
              <a:rPr lang="en-US" dirty="0"/>
              <a:t>Mg2+</a:t>
            </a:r>
          </a:p>
          <a:p>
            <a:pPr lvl="1"/>
            <a:r>
              <a:rPr lang="en-US" dirty="0"/>
              <a:t>dNTPs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Reporter molecules</a:t>
            </a:r>
          </a:p>
          <a:p>
            <a:pPr lvl="1"/>
            <a:r>
              <a:rPr lang="en-US" dirty="0"/>
              <a:t>Dyes or probes</a:t>
            </a:r>
          </a:p>
          <a:p>
            <a:pPr lvl="1"/>
            <a:endParaRPr lang="en-US" dirty="0"/>
          </a:p>
          <a:p>
            <a:r>
              <a:rPr lang="en-US" dirty="0"/>
              <a:t>Real-time primers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2052918"/>
            <a:ext cx="6215063" cy="41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8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primers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203" y="1853248"/>
            <a:ext cx="4727270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are they different?</a:t>
            </a:r>
          </a:p>
          <a:p>
            <a:pPr lvl="1"/>
            <a:r>
              <a:rPr lang="en-US" dirty="0"/>
              <a:t>Amplicon size = 75-125bp</a:t>
            </a:r>
          </a:p>
          <a:p>
            <a:pPr lvl="1"/>
            <a:endParaRPr lang="en-US" dirty="0"/>
          </a:p>
          <a:p>
            <a:r>
              <a:rPr lang="en-US" dirty="0"/>
              <a:t>Target sequence ideally is verified</a:t>
            </a:r>
          </a:p>
          <a:p>
            <a:pPr lvl="1"/>
            <a:r>
              <a:rPr lang="en-US" dirty="0"/>
              <a:t>Sanger sequencing</a:t>
            </a:r>
          </a:p>
          <a:p>
            <a:pPr lvl="1"/>
            <a:r>
              <a:rPr lang="en-US" dirty="0"/>
              <a:t>NCBI confirmed</a:t>
            </a:r>
          </a:p>
          <a:p>
            <a:pPr lvl="1"/>
            <a:r>
              <a:rPr lang="en-US" dirty="0"/>
              <a:t>G-blocks</a:t>
            </a:r>
          </a:p>
          <a:p>
            <a:endParaRPr lang="en-US" dirty="0"/>
          </a:p>
          <a:p>
            <a:r>
              <a:rPr lang="en-US" dirty="0"/>
              <a:t>Primers should not be in highly conserved regions for families of genes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02473" y="1993257"/>
            <a:ext cx="7893803" cy="3915463"/>
            <a:chOff x="5831564" y="1853248"/>
            <a:chExt cx="7893803" cy="39154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1564" y="1853248"/>
              <a:ext cx="6108533" cy="366924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629367" y="5522490"/>
              <a:ext cx="6096000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00" dirty="0"/>
                <a:t>http://www.nature.com/mt/journal/v20/n7/fig_tab/mt201260t1.html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4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19557</TotalTime>
  <Words>1638</Words>
  <Application>Microsoft Office PowerPoint</Application>
  <PresentationFormat>Widescreen</PresentationFormat>
  <Paragraphs>363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Century Gothic</vt:lpstr>
      <vt:lpstr>Times New Roman</vt:lpstr>
      <vt:lpstr>Wingdings 3</vt:lpstr>
      <vt:lpstr>Ion</vt:lpstr>
      <vt:lpstr>The Theory and Practice of Real-time PCR  Part2: qPCR</vt:lpstr>
      <vt:lpstr>Outline</vt:lpstr>
      <vt:lpstr>PowerPoint Presentation</vt:lpstr>
      <vt:lpstr>PowerPoint Presentation</vt:lpstr>
      <vt:lpstr>PowerPoint Presentation</vt:lpstr>
      <vt:lpstr>The Various Types of PCR</vt:lpstr>
      <vt:lpstr>Real-time PCR Instruments</vt:lpstr>
      <vt:lpstr>What goes into a qPCR reaction?</vt:lpstr>
      <vt:lpstr>Real-time primers </vt:lpstr>
      <vt:lpstr>Real-time PCR Chemistries</vt:lpstr>
      <vt:lpstr>Dye-based qPCR</vt:lpstr>
      <vt:lpstr>PowerPoint Presentation</vt:lpstr>
      <vt:lpstr>Probe Based qPCR</vt:lpstr>
      <vt:lpstr>PowerPoint Presentation</vt:lpstr>
      <vt:lpstr>Probe-based methods allow multiplexing</vt:lpstr>
      <vt:lpstr>What does the reaction look like? </vt:lpstr>
      <vt:lpstr>Generating a Standard Curve</vt:lpstr>
      <vt:lpstr>Melt Curves</vt:lpstr>
      <vt:lpstr>Melt Curve</vt:lpstr>
      <vt:lpstr>Analyzing the amplification curve</vt:lpstr>
      <vt:lpstr>Threshold</vt:lpstr>
      <vt:lpstr>Converting Ct values to quantity</vt:lpstr>
      <vt:lpstr>Standard Curve Quantitation</vt:lpstr>
      <vt:lpstr>Absolute Quantitation Calculations</vt:lpstr>
      <vt:lpstr>Relative Quantitation</vt:lpstr>
      <vt:lpstr>Normalization</vt:lpstr>
      <vt:lpstr>PowerPoint Presentation</vt:lpstr>
      <vt:lpstr>Delta delta Ct Method</vt:lpstr>
      <vt:lpstr>1- or 2-step RT-qPCR?</vt:lpstr>
      <vt:lpstr>gBlocks – Gene Fragments</vt:lpstr>
      <vt:lpstr>PowerPoint Presentation</vt:lpstr>
      <vt:lpstr>Bacterial Transformation – Plasmid Map</vt:lpstr>
      <vt:lpstr>Bacterial Transformation – Plasmid Ligation </vt:lpstr>
      <vt:lpstr>PowerPoint Presentation</vt:lpstr>
      <vt:lpstr>Bacterial Transformation – Supercompetent Cells</vt:lpstr>
      <vt:lpstr>Bacterial Transformation – Procedure</vt:lpstr>
      <vt:lpstr>Bacterial Transformation – Mechanisms</vt:lpstr>
      <vt:lpstr>Bacterial Transformation – Blue White Screening </vt:lpstr>
      <vt:lpstr>Bacterial Transformation – Plasmid  Screening </vt:lpstr>
      <vt:lpstr>Bacterial Transformation – Culturing Bacteria</vt:lpstr>
      <vt:lpstr>Bacterial Transformation – Plasmid Extraction</vt:lpstr>
      <vt:lpstr>Sanger Sequencing – Chain Termination</vt:lpstr>
      <vt:lpstr>Sanger Sequencing – Compnents</vt:lpstr>
      <vt:lpstr>Sanger Sequencing – Fluorescence </vt:lpstr>
      <vt:lpstr>Sanger Sequencing - Results</vt:lpstr>
    </vt:vector>
  </TitlesOfParts>
  <Company>University of Missouri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Theory and Practice of Real-time PCR  Part2: qPCR</dc:title>
  <dc:creator>Northcutt, Adam J. (MU-Student)</dc:creator>
  <cp:lastModifiedBy>Northcutt, Adam J. (MU-Student)</cp:lastModifiedBy>
  <cp:revision>75</cp:revision>
  <dcterms:created xsi:type="dcterms:W3CDTF">2016-03-17T16:04:35Z</dcterms:created>
  <dcterms:modified xsi:type="dcterms:W3CDTF">2016-05-09T17:49:17Z</dcterms:modified>
</cp:coreProperties>
</file>